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4"/>
  </p:notesMasterIdLst>
  <p:handoutMasterIdLst>
    <p:handoutMasterId r:id="rId15"/>
  </p:handoutMasterIdLst>
  <p:sldIdLst>
    <p:sldId id="302" r:id="rId2"/>
    <p:sldId id="303" r:id="rId3"/>
    <p:sldId id="270" r:id="rId4"/>
    <p:sldId id="294" r:id="rId5"/>
    <p:sldId id="283" r:id="rId6"/>
    <p:sldId id="295" r:id="rId7"/>
    <p:sldId id="297" r:id="rId8"/>
    <p:sldId id="287" r:id="rId9"/>
    <p:sldId id="298" r:id="rId10"/>
    <p:sldId id="300" r:id="rId11"/>
    <p:sldId id="301" r:id="rId12"/>
    <p:sldId id="293" r:id="rId13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8799B23B-EC83-4686-B30A-512413B5E67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4" d="100"/>
          <a:sy n="74" d="100"/>
        </p:scale>
        <p:origin x="540" y="9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438"/>
    </p:cViewPr>
  </p:sorterViewPr>
  <p:notesViewPr>
    <p:cSldViewPr snapToGrid="0">
      <p:cViewPr varScale="1">
        <p:scale>
          <a:sx n="89" d="100"/>
          <a:sy n="89" d="100"/>
        </p:scale>
        <p:origin x="299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53171B5-48F9-4FFB-A817-BC4D33859677}" type="datetime1">
              <a:rPr lang="ru-RU" smtClean="0"/>
              <a:t>22.01.2024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B48944F-81ED-4843-A3E6-D41A690876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07142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5D9163A-2900-4A29-99B9-D82C107AA7E5}" type="datetime1">
              <a:rPr lang="ru-RU" noProof="0" smtClean="0"/>
              <a:t>22.01.2024</a:t>
            </a:fld>
            <a:endParaRPr lang="ru-RU" noProof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3DF1C5CE-222C-4659-9A99-B99FC42AF6EC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21252718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DF1C5CE-222C-4659-9A99-B99FC42AF6EC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7335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609601"/>
            <a:ext cx="10363200" cy="4267200"/>
          </a:xfrm>
        </p:spPr>
        <p:txBody>
          <a:bodyPr rtlCol="0" anchor="b">
            <a:noAutofit/>
          </a:bodyPr>
          <a:lstStyle>
            <a:lvl1pPr>
              <a:lnSpc>
                <a:spcPct val="100000"/>
              </a:lnSpc>
              <a:defRPr sz="66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4953000"/>
            <a:ext cx="8534400" cy="1219200"/>
          </a:xfrm>
        </p:spPr>
        <p:txBody>
          <a:bodyPr rtlCol="0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fld id="{8479EA98-6950-4FB2-825B-D2224441045B}" type="datetime1">
              <a:rPr lang="ru-RU" noProof="0" smtClean="0"/>
              <a:t>22.01.2024</a:t>
            </a:fld>
            <a:endParaRPr lang="ru-RU" noProof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fld id="{401CF334-2D5C-4859-84A6-CA7E6E43FAEB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794820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buFont typeface="Arial" pitchFamily="34" charset="0"/>
              <a:buChar char="•"/>
              <a:defRPr>
                <a:solidFill>
                  <a:schemeClr val="tx1"/>
                </a:solidFill>
              </a:defRPr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DAD6063-6050-4E00-AA84-FA51406C4F82}" type="datetime1">
              <a:rPr lang="ru-RU" noProof="0" smtClean="0"/>
              <a:t>22.01.2024</a:t>
            </a:fld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381064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/>
        </p:nvSpPr>
        <p:spPr>
          <a:xfrm>
            <a:off x="5994400" y="3924300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800" noProof="0"/>
          </a:p>
        </p:txBody>
      </p:sp>
      <p:sp>
        <p:nvSpPr>
          <p:cNvPr id="8" name="Овал 7"/>
          <p:cNvSpPr/>
          <p:nvPr/>
        </p:nvSpPr>
        <p:spPr>
          <a:xfrm>
            <a:off x="6261100" y="3924300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800" noProof="0"/>
          </a:p>
        </p:txBody>
      </p:sp>
      <p:sp>
        <p:nvSpPr>
          <p:cNvPr id="9" name="Овал 8"/>
          <p:cNvSpPr/>
          <p:nvPr/>
        </p:nvSpPr>
        <p:spPr>
          <a:xfrm>
            <a:off x="5728971" y="3924300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800" noProof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1371601"/>
            <a:ext cx="10363200" cy="2505075"/>
          </a:xfrm>
        </p:spPr>
        <p:txBody>
          <a:bodyPr rtlCol="0"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963084" y="4068764"/>
            <a:ext cx="10363200" cy="1131887"/>
          </a:xfrm>
        </p:spPr>
        <p:txBody>
          <a:bodyPr rtlCol="0"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073E583-48A8-46E5-BE84-CCD7454F0FBE}" type="datetime1">
              <a:rPr lang="ru-RU" noProof="0" smtClean="0"/>
              <a:t>22.01.2024</a:t>
            </a:fld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415689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 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effectLst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9" name="Объект 8"/>
          <p:cNvSpPr>
            <a:spLocks noGrp="1"/>
          </p:cNvSpPr>
          <p:nvPr>
            <p:ph sz="quarter" idx="13"/>
          </p:nvPr>
        </p:nvSpPr>
        <p:spPr>
          <a:xfrm>
            <a:off x="487680" y="1600200"/>
            <a:ext cx="5388864" cy="452628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 rtlCol="0"/>
          <a:lstStyle>
            <a:lvl1pPr rtl="0"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BE23E2F-F2AE-492D-BBDD-7113E2D28A62}" type="datetime1">
              <a:rPr lang="ru-RU" noProof="0" smtClean="0"/>
              <a:t>22.01.2024</a:t>
            </a:fld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533336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effectLst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5386917" cy="609600"/>
          </a:xfrm>
        </p:spPr>
        <p:txBody>
          <a:bodyPr rtlCol="0" anchor="b">
            <a:noAutofit/>
          </a:bodyPr>
          <a:lstStyle>
            <a:lvl1pPr marL="0" indent="0" algn="ctr" rtl="0">
              <a:buNone/>
              <a:defRPr sz="2400" b="0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1" name="Объект 10"/>
          <p:cNvSpPr>
            <a:spLocks noGrp="1"/>
          </p:cNvSpPr>
          <p:nvPr>
            <p:ph sz="quarter" idx="13"/>
          </p:nvPr>
        </p:nvSpPr>
        <p:spPr>
          <a:xfrm>
            <a:off x="609600" y="2212848"/>
            <a:ext cx="5388864" cy="3913632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7601" y="1600200"/>
            <a:ext cx="5389033" cy="609600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sz="2400" b="0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3" name="Объект 12"/>
          <p:cNvSpPr>
            <a:spLocks noGrp="1"/>
          </p:cNvSpPr>
          <p:nvPr>
            <p:ph sz="quarter" idx="14"/>
          </p:nvPr>
        </p:nvSpPr>
        <p:spPr>
          <a:xfrm>
            <a:off x="6230112" y="2212849"/>
            <a:ext cx="5388864" cy="3913187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5D2DCCF-4547-478A-8A0B-8D27062CF997}" type="datetime1">
              <a:rPr lang="ru-RU" noProof="0" smtClean="0"/>
              <a:t>22.01.2024</a:t>
            </a:fld>
            <a:endParaRPr lang="ru-RU" noProof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244593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9625"/>
            <a:ext cx="10972800" cy="1600200"/>
          </a:xfrm>
        </p:spPr>
        <p:txBody>
          <a:bodyPr rtlCol="0"/>
          <a:lstStyle>
            <a:lvl1pPr>
              <a:defRPr>
                <a:effectLst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36F35B8-E22E-4014-8735-C02EB2E09118}" type="datetime1">
              <a:rPr lang="ru-RU" noProof="0" smtClean="0"/>
              <a:t>22.01.2024</a:t>
            </a:fld>
            <a:endParaRPr lang="ru-RU" noProof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067989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19C209E-D922-4909-B136-B781D92656A8}" type="datetime1">
              <a:rPr lang="ru-RU" noProof="0" smtClean="0"/>
              <a:t>22.01.2024</a:t>
            </a:fld>
            <a:endParaRPr lang="ru-RU" noProof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546002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76117" y="266700"/>
            <a:ext cx="4011084" cy="2095500"/>
          </a:xfrm>
        </p:spPr>
        <p:txBody>
          <a:bodyPr rtlCol="0" anchor="b"/>
          <a:lstStyle>
            <a:lvl1pPr algn="ctr">
              <a:lnSpc>
                <a:spcPct val="100000"/>
              </a:lnSpc>
              <a:defRPr sz="2800" b="0">
                <a:effectLst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958850" y="273051"/>
            <a:ext cx="6661151" cy="5853113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7876117" y="2438401"/>
            <a:ext cx="4011084" cy="3687763"/>
          </a:xfrm>
        </p:spPr>
        <p:txBody>
          <a:bodyPr rtlCol="0"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159D820-843E-445A-8944-B7FD4131499C}" type="datetime1">
              <a:rPr lang="ru-RU" noProof="0" smtClean="0"/>
              <a:t>22.01.2024</a:t>
            </a:fld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07785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39435" y="228600"/>
            <a:ext cx="7615765" cy="895350"/>
          </a:xfrm>
        </p:spPr>
        <p:txBody>
          <a:bodyPr rtlCol="0" anchor="b"/>
          <a:lstStyle>
            <a:lvl1pPr algn="ctr">
              <a:lnSpc>
                <a:spcPct val="100000"/>
              </a:lnSpc>
              <a:defRPr sz="2800" b="0">
                <a:effectLst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idx="1" hasCustomPrompt="1"/>
          </p:nvPr>
        </p:nvSpPr>
        <p:spPr>
          <a:xfrm>
            <a:off x="2010835" y="1143000"/>
            <a:ext cx="8072965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rtlCol="0"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2239435" y="5810250"/>
            <a:ext cx="7615765" cy="533400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1927523-D1CB-4612-B873-1A373DD24AED}" type="datetime1">
              <a:rPr lang="ru-RU" noProof="0" smtClean="0"/>
              <a:t>22.01.2024</a:t>
            </a:fld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655479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effectLst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D9EE148-78B3-4337-BA51-5FEA40509753}" type="datetime1">
              <a:rPr lang="ru-RU" noProof="0" smtClean="0"/>
              <a:t>22.01.2024</a:t>
            </a:fld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172995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 rtlCol="0"/>
          <a:lstStyle>
            <a:lvl1pPr>
              <a:defRPr>
                <a:effectLst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 hasCustomPrompt="1"/>
          </p:nvPr>
        </p:nvSpPr>
        <p:spPr>
          <a:xfrm>
            <a:off x="609600" y="274639"/>
            <a:ext cx="8026400" cy="5851525"/>
          </a:xfrm>
        </p:spPr>
        <p:txBody>
          <a:bodyPr vert="eaVert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A42DC23-5D16-412E-9D55-89F16452449D}" type="datetime1">
              <a:rPr lang="ru-RU" noProof="0" smtClean="0"/>
              <a:t>22.01.2024</a:t>
            </a:fld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711999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/>
        </p:nvSpPr>
        <p:spPr>
          <a:xfrm>
            <a:off x="11277014" y="6499384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ru-RU" sz="1800" kern="1200" noProof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758826" y="6499384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800" noProof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878887" y="6356351"/>
            <a:ext cx="3797300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Century Gothic" pitchFamily="34" charset="0"/>
              </a:defRPr>
            </a:lvl1pPr>
          </a:lstStyle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484463" y="6356351"/>
            <a:ext cx="2781300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/>
                </a:solidFill>
                <a:latin typeface="Century Gothic" pitchFamily="34" charset="0"/>
              </a:defRPr>
            </a:lvl1pPr>
          </a:lstStyle>
          <a:p>
            <a:pPr rtl="0"/>
            <a:fld id="{AABF512C-9995-4D7A-8361-AD0FFCED8AE6}" type="datetime1">
              <a:rPr lang="ru-RU" noProof="0" smtClean="0"/>
              <a:t>22.01.2024</a:t>
            </a:fld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391038" y="6356351"/>
            <a:ext cx="749300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/>
                </a:solidFill>
                <a:latin typeface="Century Gothic" pitchFamily="34" charset="0"/>
              </a:defRPr>
            </a:lvl1pPr>
          </a:lstStyle>
          <a:p>
            <a:pPr rtl="0"/>
            <a:fld id="{401CF334-2D5C-4859-84A6-CA7E6E43FAEB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012251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ctr" defTabSz="914400" rtl="0" eaLnBrk="1" latinLnBrk="0" hangingPunct="1">
        <a:lnSpc>
          <a:spcPts val="4800"/>
        </a:lnSpc>
        <a:spcBef>
          <a:spcPct val="0"/>
        </a:spcBef>
        <a:buNone/>
        <a:defRPr sz="4800" kern="1200"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27279" y="656823"/>
            <a:ext cx="10363200" cy="3232598"/>
          </a:xfrm>
        </p:spPr>
        <p:txBody>
          <a:bodyPr/>
          <a:lstStyle/>
          <a:p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Международная научно-практическая конференция </a:t>
            </a:r>
            <a:r>
              <a:rPr lang="ru-RU" sz="1600" dirty="0" smtClean="0"/>
              <a:t>«</a:t>
            </a:r>
            <a:r>
              <a:rPr lang="ru-RU" sz="1600" dirty="0" err="1" smtClean="0"/>
              <a:t>Шамовские</a:t>
            </a:r>
            <a:r>
              <a:rPr lang="ru-RU" sz="1600" dirty="0" smtClean="0"/>
              <a:t> </a:t>
            </a:r>
            <a:r>
              <a:rPr lang="ru-RU" sz="1600" dirty="0"/>
              <a:t>педагогические чтения научной школы управления образовательными системами»</a:t>
            </a:r>
            <a:br>
              <a:rPr lang="ru-RU" sz="1600" dirty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2400" b="1" dirty="0" smtClean="0"/>
              <a:t>Индивидуальный </a:t>
            </a:r>
            <a:r>
              <a:rPr lang="ru-RU" sz="2400" b="1" dirty="0"/>
              <a:t>проект как форма организации деятельности в профильных психолого-педагогических классах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48495" y="4507606"/>
            <a:ext cx="9848045" cy="1429554"/>
          </a:xfrm>
        </p:spPr>
        <p:txBody>
          <a:bodyPr>
            <a:normAutofit fontScale="62500" lnSpcReduction="20000"/>
          </a:bodyPr>
          <a:lstStyle/>
          <a:p>
            <a:pPr algn="r"/>
            <a:r>
              <a:rPr lang="ru-RU" dirty="0">
                <a:solidFill>
                  <a:schemeClr val="tx2"/>
                </a:solidFill>
                <a:latin typeface="+mj-lt"/>
              </a:rPr>
              <a:t>Кириллова И.В.,</a:t>
            </a:r>
          </a:p>
          <a:p>
            <a:pPr algn="r"/>
            <a:r>
              <a:rPr lang="ru-RU" dirty="0">
                <a:solidFill>
                  <a:schemeClr val="tx2"/>
                </a:solidFill>
                <a:latin typeface="+mj-lt"/>
              </a:rPr>
              <a:t> учитель русского языка и литературы,</a:t>
            </a:r>
          </a:p>
          <a:p>
            <a:pPr algn="r"/>
            <a:r>
              <a:rPr lang="ru-RU" dirty="0">
                <a:solidFill>
                  <a:schemeClr val="tx2"/>
                </a:solidFill>
                <a:latin typeface="+mj-lt"/>
              </a:rPr>
              <a:t> старший </a:t>
            </a:r>
            <a:r>
              <a:rPr lang="ru-RU" dirty="0" smtClean="0">
                <a:solidFill>
                  <a:schemeClr val="tx2"/>
                </a:solidFill>
                <a:latin typeface="+mj-lt"/>
              </a:rPr>
              <a:t>методист</a:t>
            </a:r>
          </a:p>
          <a:p>
            <a:pPr algn="r"/>
            <a:r>
              <a:rPr lang="ru-RU" dirty="0" smtClean="0">
                <a:solidFill>
                  <a:schemeClr val="tx2"/>
                </a:solidFill>
                <a:latin typeface="+mj-lt"/>
              </a:rPr>
              <a:t>БОУ города Омска</a:t>
            </a:r>
          </a:p>
          <a:p>
            <a:pPr algn="r"/>
            <a:r>
              <a:rPr lang="ru-RU" dirty="0" smtClean="0">
                <a:solidFill>
                  <a:schemeClr val="tx2"/>
                </a:solidFill>
                <a:latin typeface="+mj-lt"/>
              </a:rPr>
              <a:t>«СОШ77»,</a:t>
            </a:r>
            <a:endParaRPr lang="ru-RU" dirty="0">
              <a:solidFill>
                <a:schemeClr val="tx2"/>
              </a:solidFill>
              <a:latin typeface="+mj-lt"/>
            </a:endParaRPr>
          </a:p>
          <a:p>
            <a:pPr algn="r"/>
            <a:r>
              <a:rPr lang="ru-RU" dirty="0">
                <a:solidFill>
                  <a:schemeClr val="tx2"/>
                </a:solidFill>
                <a:latin typeface="+mj-lt"/>
              </a:rPr>
              <a:t>педагог высшей категории</a:t>
            </a:r>
          </a:p>
          <a:p>
            <a:endParaRPr lang="ru-RU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59433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57576"/>
            <a:ext cx="10972800" cy="1342623"/>
          </a:xfrm>
        </p:spPr>
        <p:txBody>
          <a:bodyPr/>
          <a:lstStyle/>
          <a:p>
            <a:r>
              <a:rPr lang="ru-RU" sz="3600" b="1" dirty="0" smtClean="0"/>
              <a:t>Практико-ориентированный проект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1844897"/>
            <a:ext cx="10972800" cy="4336960"/>
          </a:xfrm>
        </p:spPr>
        <p:txBody>
          <a:bodyPr>
            <a:normAutofit lnSpcReduction="10000"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+mj-lt"/>
              </a:rPr>
              <a:t>Практико-ориентированный проект нацелен на решение социальных задач, отражающих интересы участников проекта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+mj-lt"/>
              </a:rPr>
              <a:t>Продукт заранее определён </a:t>
            </a:r>
            <a:r>
              <a:rPr lang="ru-RU" sz="2000" dirty="0" smtClean="0">
                <a:latin typeface="+mj-lt"/>
              </a:rPr>
              <a:t>и может </a:t>
            </a:r>
            <a:r>
              <a:rPr lang="ru-RU" sz="2000" dirty="0">
                <a:latin typeface="+mj-lt"/>
              </a:rPr>
              <a:t>быть использован в жизни класса, школы, микрорайона, </a:t>
            </a:r>
            <a:r>
              <a:rPr lang="ru-RU" sz="2000" dirty="0" smtClean="0">
                <a:latin typeface="+mj-lt"/>
              </a:rPr>
              <a:t>города и т.д.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+mj-lt"/>
              </a:rPr>
              <a:t>Продукт  </a:t>
            </a:r>
            <a:r>
              <a:rPr lang="ru-RU" sz="2000" dirty="0">
                <a:latin typeface="+mj-lt"/>
              </a:rPr>
              <a:t>может быть сразу обозначен в самой теме </a:t>
            </a:r>
            <a:r>
              <a:rPr lang="ru-RU" sz="2000" dirty="0" smtClean="0">
                <a:latin typeface="+mj-lt"/>
              </a:rPr>
              <a:t>проекта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+mj-lt"/>
              </a:rPr>
              <a:t>Координация проекта может быть непосредственной, то есть педагог открыто управляет проектом, направляет </a:t>
            </a:r>
            <a:r>
              <a:rPr lang="ru-RU" sz="2000" dirty="0" smtClean="0">
                <a:latin typeface="+mj-lt"/>
              </a:rPr>
              <a:t>работу без </a:t>
            </a:r>
            <a:r>
              <a:rPr lang="ru-RU" sz="2000" dirty="0">
                <a:latin typeface="+mj-lt"/>
              </a:rPr>
              <a:t>навязывания своего решения</a:t>
            </a:r>
            <a:r>
              <a:rPr lang="ru-RU" sz="2000" dirty="0" smtClean="0">
                <a:latin typeface="+mj-lt"/>
              </a:rPr>
              <a:t>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+mj-lt"/>
              </a:rPr>
              <a:t>При </a:t>
            </a:r>
            <a:r>
              <a:rPr lang="ru-RU" sz="2000" dirty="0">
                <a:latin typeface="+mj-lt"/>
              </a:rPr>
              <a:t>выполнении практико-ориентированных проектов следует опираться на модели исследований-разработок, или прикладных, а не фундаментальных </a:t>
            </a:r>
            <a:r>
              <a:rPr lang="ru-RU" sz="2000" dirty="0" smtClean="0">
                <a:latin typeface="+mj-lt"/>
              </a:rPr>
              <a:t>исследований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+mj-lt"/>
              </a:rPr>
              <a:t>Желательно, чтобы замысел (</a:t>
            </a:r>
            <a:r>
              <a:rPr lang="ru-RU" sz="2000" dirty="0" smtClean="0">
                <a:latin typeface="+mj-lt"/>
              </a:rPr>
              <a:t>отражённый </a:t>
            </a:r>
            <a:r>
              <a:rPr lang="ru-RU" sz="2000" dirty="0">
                <a:latin typeface="+mj-lt"/>
              </a:rPr>
              <a:t>в целях и задачах) практико-ориентированного проекта предусматривал возможность реализации проекта к моменту защиты </a:t>
            </a:r>
          </a:p>
        </p:txBody>
      </p:sp>
    </p:spTree>
    <p:extLst>
      <p:ext uri="{BB962C8B-B14F-4D97-AF65-F5344CB8AC3E}">
        <p14:creationId xmlns:p14="http://schemas.microsoft.com/office/powerpoint/2010/main" val="4876649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75402" y="531984"/>
            <a:ext cx="10943617" cy="768486"/>
          </a:xfrm>
        </p:spPr>
        <p:txBody>
          <a:bodyPr rtlCol="0"/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Департамент образования Администрации города Омска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Бюджетное общеобразовательное учреждение города Омска «Средняя общеобразовательная школа №77» </a:t>
            </a: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type="subTitle" idx="1"/>
          </p:nvPr>
        </p:nvSpPr>
        <p:spPr>
          <a:xfrm>
            <a:off x="3184619" y="3309683"/>
            <a:ext cx="8534400" cy="1219200"/>
          </a:xfrm>
        </p:spPr>
        <p:txBody>
          <a:bodyPr rtlCol="0">
            <a:noAutofit/>
          </a:bodyPr>
          <a:lstStyle/>
          <a:p>
            <a:pPr lvl="0" algn="r">
              <a:lnSpc>
                <a:spcPct val="90000"/>
              </a:lnSpc>
              <a:spcBef>
                <a:spcPts val="1000"/>
              </a:spcBef>
            </a:pPr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Автор работы: </a:t>
            </a:r>
          </a:p>
          <a:p>
            <a:pPr lvl="0" algn="r">
              <a:lnSpc>
                <a:spcPct val="90000"/>
              </a:lnSpc>
              <a:spcBef>
                <a:spcPts val="1000"/>
              </a:spcBef>
            </a:pPr>
            <a:r>
              <a:rPr lang="ru-RU" sz="1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Шляпина</a:t>
            </a:r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Арина </a:t>
            </a:r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Сергеевна,</a:t>
            </a:r>
            <a:endParaRPr lang="ru-RU" sz="1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r">
              <a:lnSpc>
                <a:spcPct val="90000"/>
              </a:lnSpc>
              <a:spcBef>
                <a:spcPts val="1000"/>
              </a:spcBef>
            </a:pPr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обучающаяся  11  класса</a:t>
            </a:r>
          </a:p>
          <a:p>
            <a:pPr lvl="0" algn="r">
              <a:lnSpc>
                <a:spcPct val="90000"/>
              </a:lnSpc>
              <a:spcBef>
                <a:spcPts val="1000"/>
              </a:spcBef>
            </a:pPr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Научный </a:t>
            </a:r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руководитель: </a:t>
            </a:r>
          </a:p>
          <a:p>
            <a:pPr lvl="0" algn="r">
              <a:lnSpc>
                <a:spcPct val="90000"/>
              </a:lnSpc>
              <a:spcBef>
                <a:spcPts val="1000"/>
              </a:spcBef>
            </a:pPr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Кириллова И.В.,</a:t>
            </a:r>
          </a:p>
          <a:p>
            <a:pPr lvl="0" algn="r">
              <a:lnSpc>
                <a:spcPct val="90000"/>
              </a:lnSpc>
              <a:spcBef>
                <a:spcPts val="1000"/>
              </a:spcBef>
            </a:pPr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учитель русского языка и литературы</a:t>
            </a:r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lvl="0" algn="r">
              <a:lnSpc>
                <a:spcPct val="90000"/>
              </a:lnSpc>
              <a:spcBef>
                <a:spcPts val="1000"/>
              </a:spcBef>
            </a:pPr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старший методист,</a:t>
            </a:r>
            <a:endParaRPr lang="ru-RU" sz="1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r">
              <a:lnSpc>
                <a:spcPct val="90000"/>
              </a:lnSpc>
              <a:spcBef>
                <a:spcPts val="1000"/>
              </a:spcBef>
            </a:pPr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педагог высшей категории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C75818E5-1BBA-431E-BBF7-0081A5DE5702}"/>
              </a:ext>
            </a:extLst>
          </p:cNvPr>
          <p:cNvSpPr/>
          <p:nvPr/>
        </p:nvSpPr>
        <p:spPr>
          <a:xfrm>
            <a:off x="1980010" y="2047497"/>
            <a:ext cx="85344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План-сетка профильно-развивающей смены </a:t>
            </a:r>
            <a:r>
              <a:rPr lang="ru-RU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«Прощание с детством» </a:t>
            </a:r>
          </a:p>
          <a:p>
            <a:pPr algn="ctr">
              <a:lnSpc>
                <a:spcPct val="150000"/>
              </a:lnSpc>
            </a:pPr>
            <a:r>
              <a:rPr lang="ru-RU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(в формате лагеря дневного пребывания)</a:t>
            </a:r>
            <a:endParaRPr lang="ru-RU" sz="20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C5696F6E-9212-4CE8-B066-0F508B28C697}"/>
              </a:ext>
            </a:extLst>
          </p:cNvPr>
          <p:cNvSpPr/>
          <p:nvPr/>
        </p:nvSpPr>
        <p:spPr>
          <a:xfrm>
            <a:off x="5539594" y="6291573"/>
            <a:ext cx="111280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Омск, 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2023</a:t>
            </a:r>
            <a:endParaRPr lang="ru-RU" sz="1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6358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64276" y="605306"/>
            <a:ext cx="9895268" cy="763073"/>
          </a:xfrm>
        </p:spPr>
        <p:txBody>
          <a:bodyPr/>
          <a:lstStyle/>
          <a:p>
            <a:r>
              <a:rPr lang="ru-RU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Введение</a:t>
            </a:r>
            <a:endParaRPr lang="ru-RU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1664593"/>
            <a:ext cx="10972800" cy="4955147"/>
          </a:xfrm>
        </p:spPr>
        <p:txBody>
          <a:bodyPr>
            <a:normAutofit fontScale="47500" lnSpcReduction="20000"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3800" dirty="0" smtClean="0">
                <a:latin typeface="Arial" panose="020B0604020202020204" pitchFamily="34" charset="0"/>
                <a:cs typeface="Arial" panose="020B0604020202020204" pitchFamily="34" charset="0"/>
              </a:rPr>
              <a:t>Вожатый </a:t>
            </a:r>
            <a:r>
              <a:rPr lang="ru-RU" sz="3800" dirty="0">
                <a:latin typeface="Arial" panose="020B0604020202020204" pitchFamily="34" charset="0"/>
                <a:cs typeface="Arial" panose="020B0604020202020204" pitchFamily="34" charset="0"/>
              </a:rPr>
              <a:t>- это профессия, которой вряд ли обучают в ВУЗах, это скорее состояние души, стиль жизни. Ведь профессия – это то, чему можно научиться, а быть лидером, старшим братом, сестрой у маленьких горячих сердечек не каждый сможет. Интересная жизнь в подростковом периоде, которая учит очень многому, не отпускает очень долго. Вожатыми становятся те, кто не хочет уходить из детства. С</a:t>
            </a:r>
            <a:r>
              <a:rPr lang="ru-RU" sz="3800" dirty="0" smtClean="0">
                <a:latin typeface="Arial" panose="020B0604020202020204" pitchFamily="34" charset="0"/>
                <a:cs typeface="Arial" panose="020B0604020202020204" pitchFamily="34" charset="0"/>
              </a:rPr>
              <a:t>лучайных </a:t>
            </a:r>
            <a:r>
              <a:rPr lang="ru-RU" sz="3800" dirty="0">
                <a:latin typeface="Arial" panose="020B0604020202020204" pitchFamily="34" charset="0"/>
                <a:cs typeface="Arial" panose="020B0604020202020204" pitchFamily="34" charset="0"/>
              </a:rPr>
              <a:t>людей в вожатском корпусе нет. </a:t>
            </a:r>
            <a:endParaRPr lang="ru-RU" sz="3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20000"/>
              </a:lnSpc>
              <a:buNone/>
            </a:pPr>
            <a:r>
              <a:rPr lang="ru-RU" sz="38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ru-RU" sz="3800" dirty="0" smtClean="0">
                <a:latin typeface="Arial" panose="020B0604020202020204" pitchFamily="34" charset="0"/>
                <a:cs typeface="Arial" panose="020B0604020202020204" pitchFamily="34" charset="0"/>
              </a:rPr>
              <a:t>Сегодня </a:t>
            </a:r>
            <a:r>
              <a:rPr lang="ru-RU" sz="3800" dirty="0">
                <a:latin typeface="Arial" panose="020B0604020202020204" pitchFamily="34" charset="0"/>
                <a:cs typeface="Arial" panose="020B0604020202020204" pitchFamily="34" charset="0"/>
              </a:rPr>
              <a:t>интерес к профессии педагога </a:t>
            </a:r>
            <a:r>
              <a:rPr lang="ru-RU" sz="3800" dirty="0" smtClean="0">
                <a:latin typeface="Arial" panose="020B0604020202020204" pitchFamily="34" charset="0"/>
                <a:cs typeface="Arial" panose="020B0604020202020204" pitchFamily="34" charset="0"/>
              </a:rPr>
              <a:t>растёт, и </a:t>
            </a:r>
            <a:r>
              <a:rPr lang="ru-RU" sz="3800" dirty="0">
                <a:latin typeface="Arial" panose="020B0604020202020204" pitchFamily="34" charset="0"/>
                <a:cs typeface="Arial" panose="020B0604020202020204" pitchFamily="34" charset="0"/>
              </a:rPr>
              <a:t>профессия вожатого вошла в рейтинг самых </a:t>
            </a:r>
            <a:r>
              <a:rPr lang="ru-RU" sz="3800" dirty="0" smtClean="0">
                <a:latin typeface="Arial" panose="020B0604020202020204" pitchFamily="34" charset="0"/>
                <a:cs typeface="Arial" panose="020B0604020202020204" pitchFamily="34" charset="0"/>
              </a:rPr>
              <a:t>востребованных. </a:t>
            </a:r>
            <a:r>
              <a:rPr lang="ru-RU" sz="3800" dirty="0">
                <a:latin typeface="Arial" panose="020B0604020202020204" pitchFamily="34" charset="0"/>
                <a:cs typeface="Arial" panose="020B0604020202020204" pitchFamily="34" charset="0"/>
              </a:rPr>
              <a:t>Школы вожатых открываются в разных регионах нашей страны, поэтому </a:t>
            </a:r>
            <a:r>
              <a:rPr lang="ru-RU" sz="3800" b="1" dirty="0">
                <a:latin typeface="Arial" panose="020B0604020202020204" pitchFamily="34" charset="0"/>
                <a:cs typeface="Arial" panose="020B0604020202020204" pitchFamily="34" charset="0"/>
              </a:rPr>
              <a:t>актуальность</a:t>
            </a:r>
            <a:r>
              <a:rPr lang="ru-RU" sz="3800" dirty="0">
                <a:latin typeface="Arial" panose="020B0604020202020204" pitchFamily="34" charset="0"/>
                <a:cs typeface="Arial" panose="020B0604020202020204" pitchFamily="34" charset="0"/>
              </a:rPr>
              <a:t> темы моего проекта очевидна. После профильной смены «Труд-Крут» в ВДЦ «Орлёнок» я поняла, что </a:t>
            </a:r>
            <a:r>
              <a:rPr lang="ru-RU" sz="3800" dirty="0" err="1">
                <a:latin typeface="Arial" panose="020B0604020202020204" pitchFamily="34" charset="0"/>
                <a:cs typeface="Arial" panose="020B0604020202020204" pitchFamily="34" charset="0"/>
              </a:rPr>
              <a:t>вожатство</a:t>
            </a:r>
            <a:r>
              <a:rPr lang="ru-RU" sz="3800" dirty="0">
                <a:latin typeface="Arial" panose="020B0604020202020204" pitchFamily="34" charset="0"/>
                <a:cs typeface="Arial" panose="020B0604020202020204" pitchFamily="34" charset="0"/>
              </a:rPr>
              <a:t> является очень интересной сферой деятельности, в которой я однозначно хочу себя попробовать. В сентябре 2021 года я пришла в Школу Подготовки Вожатых и уже в декабре стала сертифицированным помощником вожатого. С этого дня моя жизнь кардинально изменилась</a:t>
            </a:r>
            <a:r>
              <a:rPr lang="ru-RU" sz="3800" dirty="0" smtClean="0">
                <a:latin typeface="Arial" panose="020B0604020202020204" pitchFamily="34" charset="0"/>
                <a:cs typeface="Arial" panose="020B0604020202020204" pitchFamily="34" charset="0"/>
              </a:rPr>
              <a:t>. Я решила попробовать себя в роли вожатой, и мой педагог-наставник Кириллова Ирина Валерьевна предложила создать </a:t>
            </a:r>
            <a:r>
              <a:rPr lang="ru-RU" sz="3800" dirty="0">
                <a:latin typeface="Arial" panose="020B0604020202020204" pitchFamily="34" charset="0"/>
                <a:cs typeface="Arial" panose="020B0604020202020204" pitchFamily="34" charset="0"/>
              </a:rPr>
              <a:t>индивидуальный проект, продуктом которого явилось проведение профильно-развивающей смены «</a:t>
            </a:r>
            <a:r>
              <a:rPr lang="ru-RU" sz="3800" dirty="0" smtClean="0">
                <a:latin typeface="Arial" panose="020B0604020202020204" pitchFamily="34" charset="0"/>
                <a:cs typeface="Arial" panose="020B0604020202020204" pitchFamily="34" charset="0"/>
              </a:rPr>
              <a:t>Прощание </a:t>
            </a:r>
            <a:r>
              <a:rPr lang="ru-RU" sz="3800" dirty="0">
                <a:latin typeface="Arial" panose="020B0604020202020204" pitchFamily="34" charset="0"/>
                <a:cs typeface="Arial" panose="020B0604020202020204" pitchFamily="34" charset="0"/>
              </a:rPr>
              <a:t>с </a:t>
            </a:r>
            <a:r>
              <a:rPr lang="ru-RU" sz="3800" dirty="0" smtClean="0">
                <a:latin typeface="Arial" panose="020B0604020202020204" pitchFamily="34" charset="0"/>
                <a:cs typeface="Arial" panose="020B0604020202020204" pitchFamily="34" charset="0"/>
              </a:rPr>
              <a:t>детством</a:t>
            </a:r>
            <a:r>
              <a:rPr lang="ru-RU" sz="3800" dirty="0">
                <a:latin typeface="Arial" panose="020B0604020202020204" pitchFamily="34" charset="0"/>
                <a:cs typeface="Arial" panose="020B0604020202020204" pitchFamily="34" charset="0"/>
              </a:rPr>
              <a:t>» (в формате лагеря дневного пребывания). </a:t>
            </a:r>
            <a:endParaRPr lang="ru-RU" sz="3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20000"/>
              </a:lnSpc>
              <a:buNone/>
            </a:pPr>
            <a:r>
              <a:rPr lang="ru-RU" sz="3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ru-RU" sz="3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1363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4294967295"/>
          </p:nvPr>
        </p:nvSpPr>
        <p:spPr>
          <a:xfrm>
            <a:off x="875763" y="1252471"/>
            <a:ext cx="10972800" cy="4525963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10000"/>
              </a:lnSpc>
              <a:buNone/>
            </a:pP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Цель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проекта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помочь школьникам определиться с выбором будущей профессии </a:t>
            </a:r>
          </a:p>
          <a:p>
            <a:pPr marL="0" indent="0" algn="just">
              <a:lnSpc>
                <a:spcPct val="110000"/>
              </a:lnSpc>
              <a:buNone/>
            </a:pPr>
            <a:endParaRPr lang="ru-RU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10000"/>
              </a:lnSpc>
              <a:buNone/>
            </a:pP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Задачи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проекта:</a:t>
            </a:r>
          </a:p>
          <a:p>
            <a:pPr algn="just">
              <a:lnSpc>
                <a:spcPct val="110000"/>
              </a:lnSpc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изучить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научно-методическую литературу по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теме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0000"/>
              </a:lnSpc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разработать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план-сетку смены и сценарий проведения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мероприятий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0000"/>
              </a:lnSpc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встретиться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со спикерами и ведущими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семинаров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0000"/>
              </a:lnSpc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определиться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с молодёжными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пространствами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города</a:t>
            </a:r>
          </a:p>
          <a:p>
            <a:pPr algn="just">
              <a:lnSpc>
                <a:spcPct val="110000"/>
              </a:lnSpc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подготовить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все этапы проведения профильно-развивающей смены «Прощание с детством» (в формате лагеря дневного пребывания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just">
              <a:lnSpc>
                <a:spcPct val="110000"/>
              </a:lnSpc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ровести профильно-развивающую смену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3352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7329" y="1107585"/>
            <a:ext cx="10972800" cy="685800"/>
          </a:xfrm>
        </p:spPr>
        <p:txBody>
          <a:bodyPr/>
          <a:lstStyle/>
          <a:p>
            <a:r>
              <a:rPr lang="ru-RU" sz="2800" b="1" dirty="0"/>
              <a:t>Теоретическая часть. Вожатская деятельность как средство развития будущего педагога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3943" y="1793385"/>
            <a:ext cx="10977093" cy="460645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	Мой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путь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вожатого начался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в Школе подготовки вожатых на базе БУ «Областной центр профориентации». В настоящее время Центр является единственным учреждением на территории Омской области, которое предоставляет различным возрастным и социальным группам населения города и области весь комплекс психолого-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профориентационных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услуг, а также выступает как информационно-методическая база по вопросам организации психолого-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профориентационной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деятельности на территории Омской области.</a:t>
            </a:r>
          </a:p>
          <a:p>
            <a:pPr marL="0" indent="0" algn="just">
              <a:buNone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	Программа Школы была направлена на формирование у обучающихся профессиональной компетентности в сфере летнего оздоровления детей и школьников, досуга и воспитания, а также на приобретение практических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навыков, необходимых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для работы в детских оздоровительных лагерях в качестве вожатого.</a:t>
            </a:r>
            <a:endParaRPr lang="ru-RU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	За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время обучения были пройдены различные блоки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педагогики,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возрастная психология,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конфликтология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, тренинги на тему «Имидж вожатого»,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самопрезентация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, ораторское искусство, организация театрализованных постановок,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командообразование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, моделирующие игры,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то есть всё то, что составляет методическую копилку будущего вожатого.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Позднее появился пресс-центр, а далее и группа педагогического отряда «Магнит Детского Счастья», образовавшегося на базе БУ «Областной центр профориентации». </a:t>
            </a:r>
          </a:p>
          <a:p>
            <a:pPr marL="0" indent="0" algn="just">
              <a:buNone/>
            </a:pP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6852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/>
              <a:t>Практическая часть. Создание профильно-развивающей смены «Прощание с детством»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/>
              <a:t>	</a:t>
            </a:r>
            <a:r>
              <a:rPr lang="ru-RU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Идея </a:t>
            </a:r>
            <a:r>
              <a:rPr lang="ru-RU" sz="2100" dirty="0">
                <a:latin typeface="Arial" panose="020B0604020202020204" pitchFamily="34" charset="0"/>
                <a:cs typeface="Arial" panose="020B0604020202020204" pitchFamily="34" charset="0"/>
              </a:rPr>
              <a:t>создания смены пришла зимой </a:t>
            </a:r>
            <a:r>
              <a:rPr lang="ru-RU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2022 </a:t>
            </a:r>
            <a:r>
              <a:rPr lang="ru-RU" sz="2100" dirty="0">
                <a:latin typeface="Arial" panose="020B0604020202020204" pitchFamily="34" charset="0"/>
                <a:cs typeface="Arial" panose="020B0604020202020204" pitchFamily="34" charset="0"/>
              </a:rPr>
              <a:t>года, когда я только закончила </a:t>
            </a:r>
            <a:r>
              <a:rPr lang="ru-RU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обучение в Областном центре профориентации и получила сертификат Школы вожатых. </a:t>
            </a:r>
            <a:r>
              <a:rPr lang="ru-RU" sz="2100" dirty="0">
                <a:latin typeface="Arial" panose="020B0604020202020204" pitchFamily="34" charset="0"/>
                <a:cs typeface="Arial" panose="020B0604020202020204" pitchFamily="34" charset="0"/>
              </a:rPr>
              <a:t>Изначально это мероприятие планировалось в формате Форсайт – сессии, который предполагал продолжительность </a:t>
            </a:r>
            <a:r>
              <a:rPr lang="ru-RU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около </a:t>
            </a:r>
            <a:r>
              <a:rPr lang="ru-RU" sz="2100" dirty="0">
                <a:latin typeface="Arial" panose="020B0604020202020204" pitchFamily="34" charset="0"/>
                <a:cs typeface="Arial" panose="020B0604020202020204" pitchFamily="34" charset="0"/>
              </a:rPr>
              <a:t>8 часов в одном помещении, когда </a:t>
            </a:r>
            <a:r>
              <a:rPr lang="ru-RU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всё </a:t>
            </a:r>
            <a:r>
              <a:rPr lang="ru-RU" sz="2100" dirty="0">
                <a:latin typeface="Arial" panose="020B0604020202020204" pitchFamily="34" charset="0"/>
                <a:cs typeface="Arial" panose="020B0604020202020204" pitchFamily="34" charset="0"/>
              </a:rPr>
              <a:t>время поделено на кварталы (периоды смены: организационный, основной, заключительный). Со временем идея </a:t>
            </a:r>
            <a:r>
              <a:rPr lang="ru-RU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модернизировалась. Мой педагог-наставник Ирина Валерьевна предложила попробовать подготовить и реализовать проект в течение нескольких дней. Так, Форсайт-сессия превратилась </a:t>
            </a:r>
            <a:r>
              <a:rPr lang="ru-RU" sz="2100" dirty="0">
                <a:latin typeface="Arial" panose="020B0604020202020204" pitchFamily="34" charset="0"/>
                <a:cs typeface="Arial" panose="020B0604020202020204" pitchFamily="34" charset="0"/>
              </a:rPr>
              <a:t>в краткосрочную полноценную смену в формате лагеря дневного пребывания. </a:t>
            </a:r>
            <a:endParaRPr lang="ru-RU" sz="2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sz="21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ru-RU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Начиная </a:t>
            </a:r>
            <a:r>
              <a:rPr lang="ru-RU" sz="2100" dirty="0">
                <a:latin typeface="Arial" panose="020B0604020202020204" pitchFamily="34" charset="0"/>
                <a:cs typeface="Arial" panose="020B0604020202020204" pitchFamily="34" charset="0"/>
              </a:rPr>
              <a:t>планировать смену, мы учитывали именно то, что эффективность отдыха ребят </a:t>
            </a:r>
            <a:r>
              <a:rPr lang="ru-RU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зависела </a:t>
            </a:r>
            <a:r>
              <a:rPr lang="ru-RU" sz="2100" dirty="0">
                <a:latin typeface="Arial" panose="020B0604020202020204" pitchFamily="34" charset="0"/>
                <a:cs typeface="Arial" panose="020B0604020202020204" pitchFamily="34" charset="0"/>
              </a:rPr>
              <a:t>прежде </a:t>
            </a:r>
            <a:r>
              <a:rPr lang="ru-RU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всего </a:t>
            </a:r>
            <a:r>
              <a:rPr lang="ru-RU" sz="2100" dirty="0">
                <a:latin typeface="Arial" panose="020B0604020202020204" pitchFamily="34" charset="0"/>
                <a:cs typeface="Arial" panose="020B0604020202020204" pitchFamily="34" charset="0"/>
              </a:rPr>
              <a:t>от их пребывания в отряде. Важным аспектом успешности смены должна была быть отрядная работа, которую </a:t>
            </a:r>
            <a:r>
              <a:rPr lang="ru-RU" sz="2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простраивает</a:t>
            </a:r>
            <a:r>
              <a:rPr lang="ru-RU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 непосредственно </a:t>
            </a:r>
            <a:r>
              <a:rPr lang="ru-RU" sz="2100" dirty="0">
                <a:latin typeface="Arial" panose="020B0604020202020204" pitchFamily="34" charset="0"/>
                <a:cs typeface="Arial" panose="020B0604020202020204" pitchFamily="34" charset="0"/>
              </a:rPr>
              <a:t>вожатый. </a:t>
            </a:r>
          </a:p>
        </p:txBody>
      </p:sp>
    </p:spTree>
    <p:extLst>
      <p:ext uri="{BB962C8B-B14F-4D97-AF65-F5344CB8AC3E}">
        <p14:creationId xmlns:p14="http://schemas.microsoft.com/office/powerpoint/2010/main" val="3257452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6721" y="553792"/>
            <a:ext cx="10972800" cy="840346"/>
          </a:xfrm>
        </p:spPr>
        <p:txBody>
          <a:bodyPr/>
          <a:lstStyle/>
          <a:p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Цели и задачи </a:t>
            </a:r>
            <a:r>
              <a:rPr lang="ru-RU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смены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596721" y="1587322"/>
            <a:ext cx="10972800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Целью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лагерной смены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являлась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подготовка обучающихся к профессиональному самоопределению в соответствии с их личностными качествами, интересами, способностями, состоянием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здоровья </a:t>
            </a:r>
          </a:p>
          <a:p>
            <a:pPr marL="0" indent="0" algn="just">
              <a:buNone/>
            </a:pPr>
            <a:endParaRPr lang="ru-R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Задачи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смены:</a:t>
            </a:r>
          </a:p>
          <a:p>
            <a:pPr algn="just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создание единой площадки для взаимодействия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всех участников смены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привлечение внимания детей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и подростков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к профессии вожатого через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включение их в активную познавательную и творческую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деятельность</a:t>
            </a:r>
          </a:p>
          <a:p>
            <a:pPr algn="just"/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стимулирование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участников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смены к участию различных мероприятий,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связанных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с гражданско-патриотическим, экологическим, культурологическим воспитанием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формирование культуры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здорового образа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жизни подростков</a:t>
            </a:r>
          </a:p>
          <a:p>
            <a:pPr algn="just"/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создание благоприятного микроклимата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в отрядах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через сплочение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детского коллектива</a:t>
            </a:r>
            <a:endParaRPr lang="ru-R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555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6394" y="309092"/>
            <a:ext cx="10539211" cy="917620"/>
          </a:xfrm>
        </p:spPr>
        <p:txBody>
          <a:bodyPr/>
          <a:lstStyle/>
          <a:p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Подготовка смены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599" y="1226712"/>
            <a:ext cx="10972800" cy="5186967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ru-RU" sz="1800" dirty="0" smtClean="0"/>
              <a:t>	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Так как я являюсь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членом Региональной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Молодёжной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Общероссийской Общественной Организации «Омский Областной Студенческий Отряд»,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это помогло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мне подобрать спикеров для смены, исходя из возрастных особенностей детей. Возрастные ограничения варьировались от 11 до 15 лет. Это наиболее оптимальный возраст для налаживания комфортной коммуникации между подростками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just">
              <a:buNone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Первым спикером стал Дубровский Дмитрий - экс-комиссар Омского регионального отделения РСО. На одном из всероссийских мероприятий я познакомилась с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Ерёминой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Оксаной, девушкой, состоящей в Пензенском региональном отделении РСО в направлении «Студенческие Педагогические Отряды».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Она стала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вторым спикером. Третьим спикером была приглашена Дергач Анастасия - экс-комиссар одного из педагогических отрядов нашего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города, </a:t>
            </a:r>
            <a:r>
              <a:rPr 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амбассадор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«Таврида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. АРТ» в Омской области.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Четвёртым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спикером я посчитала нужным пригласить одного из  кураторов нашей Школы Подготовки Вожатых - Лукину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Дарью.</a:t>
            </a:r>
          </a:p>
          <a:p>
            <a:pPr marL="0" indent="0" algn="just">
              <a:buNone/>
            </a:pP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	Место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проведения лагеря с дневным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пребыванием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одна из первых серьезных проблем в ходе реализации подготовительного периода смены, так как финансирование смены заключалось только в сдаче родительского взноса размером 500₽ с одного человека (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ребёнка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). Выбор пал на молодежные пространства нашего города, которые были реализованы в рамках проекта «Президентские гранты», а именно, Молодёжное Пространство «306 квадратов» и Молодежное Пространство «Место 8•20». </a:t>
            </a:r>
            <a:endParaRPr lang="ru-RU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	Когда план-сетка  и сценарий мероприятий были готовы, мы приступили к реализации проекта.</a:t>
            </a:r>
          </a:p>
          <a:p>
            <a:pPr marL="0" indent="0" algn="just">
              <a:buNone/>
            </a:pP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2710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3290" y="553791"/>
            <a:ext cx="9985420" cy="763073"/>
          </a:xfrm>
        </p:spPr>
        <p:txBody>
          <a:bodyPr/>
          <a:lstStyle/>
          <a:p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План – сетка смены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1464912"/>
              </p:ext>
            </p:extLst>
          </p:nvPr>
        </p:nvGraphicFramePr>
        <p:xfrm>
          <a:off x="609600" y="1433513"/>
          <a:ext cx="10972800" cy="4871205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2743200"/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 Апрель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205" marR="9205" marT="9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Май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205" marR="9205" marT="9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Май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205" marR="9205" marT="9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Май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205" marR="9205" marT="920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Встреча </a:t>
                      </a:r>
                      <a:r>
                        <a:rPr lang="ru-RU" sz="16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ребят                              в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Молодёжном Пространстве «306 Квадратов»</a:t>
                      </a:r>
                    </a:p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14.00-14.30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205" marR="9205" marT="9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Встреча </a:t>
                      </a:r>
                      <a:r>
                        <a:rPr lang="ru-RU" sz="16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      </a:t>
                      </a:r>
                    </a:p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Молодёжном</a:t>
                      </a:r>
                      <a:r>
                        <a:rPr lang="ru-RU" sz="1600" u="none" strike="noStrike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Пространстве </a:t>
                      </a:r>
                      <a:r>
                        <a:rPr lang="ru-RU" sz="16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«306 Квадратов»</a:t>
                      </a:r>
                    </a:p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</a:t>
                      </a:r>
                      <a:r>
                        <a:rPr lang="ru-RU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12.00-12.10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205" marR="9205" marT="9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Встреча</a:t>
                      </a:r>
                      <a:r>
                        <a:rPr lang="ru-RU" sz="1600" u="none" strike="noStrike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ребят в </a:t>
                      </a:r>
                      <a:r>
                        <a:rPr lang="ru-RU" sz="16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Молодежном Пространстве «Место 8•20»               </a:t>
                      </a:r>
                    </a:p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12.00-12.10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205" marR="9205" marT="9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Встреча в       </a:t>
                      </a:r>
                    </a:p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Молодёжном Пространстве  «306 Квадратов»</a:t>
                      </a:r>
                    </a:p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11.30-11.40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205" marR="9205" marT="920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Открытие   </a:t>
                      </a:r>
                      <a:r>
                        <a:rPr lang="ru-RU" sz="16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смены «Прощание с детством»                                         14.30-15.30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УИСО  </a:t>
                      </a:r>
                      <a:r>
                        <a:rPr lang="ru-RU" sz="16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(Утренние Информационные Собрания Отрядов)                                      </a:t>
                      </a:r>
                      <a:r>
                        <a:rPr lang="ru-RU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12.10-12.45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УИСО  </a:t>
                      </a:r>
                      <a:r>
                        <a:rPr lang="ru-RU" sz="16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(Утренние Информационные Собрания Отрядов)                                  </a:t>
                      </a:r>
                      <a:r>
                        <a:rPr lang="ru-RU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12.10-12.30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Прогулка  </a:t>
                      </a:r>
                      <a:r>
                        <a:rPr lang="ru-RU" sz="16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территории Омской крепости                        </a:t>
                      </a:r>
                      <a:r>
                        <a:rPr lang="ru-RU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11.40-12.40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5460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Распределение       </a:t>
                      </a:r>
                      <a:r>
                        <a:rPr lang="ru-RU" sz="16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участников смены по отрядам</a:t>
                      </a:r>
                    </a:p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15.30-16.00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Подготовка сказок   </a:t>
                      </a:r>
                      <a:r>
                        <a:rPr lang="ru-RU" sz="16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 вожатых на современный лад</a:t>
                      </a:r>
                    </a:p>
                    <a:p>
                      <a:pPr algn="just" fontAlgn="ctr"/>
                      <a:r>
                        <a:rPr lang="ru-RU" sz="16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</a:t>
                      </a:r>
                      <a:r>
                        <a:rPr lang="ru-RU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12.45-13.20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Лекция    </a:t>
                      </a:r>
                      <a:r>
                        <a:rPr lang="ru-RU" sz="16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спикера Лукиной Дарьи Дмитриевны</a:t>
                      </a:r>
                      <a:r>
                        <a:rPr lang="ru-RU" sz="1600" u="none" strike="noStrike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 темой диалоговой площадки «Тайм-менеджмент: управление временем».           </a:t>
                      </a:r>
                      <a:r>
                        <a:rPr lang="ru-RU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12.30-13.20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УИСО </a:t>
                      </a:r>
                      <a:r>
                        <a:rPr lang="ru-RU" sz="16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(Утренние Информационные Собрания Отрядов)                                </a:t>
                      </a:r>
                      <a:r>
                        <a:rPr lang="ru-RU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12.40-13.00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ВСО название, эмблема                  </a:t>
                      </a:r>
                      <a:r>
                        <a:rPr lang="ru-RU" sz="16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16.00-16.30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Сказочный концерт</a:t>
                      </a:r>
                    </a:p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13.20-14.20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Подготовка к </a:t>
                      </a:r>
                      <a:r>
                        <a:rPr lang="ru-RU" sz="16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вожатскому аукциону                        </a:t>
                      </a:r>
                      <a:r>
                        <a:rPr lang="ru-RU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13.20-13.45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3932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4096" y="218939"/>
            <a:ext cx="10719515" cy="814589"/>
          </a:xfrm>
        </p:spPr>
        <p:txBody>
          <a:bodyPr/>
          <a:lstStyle/>
          <a:p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План – сетка смены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44045595"/>
              </p:ext>
            </p:extLst>
          </p:nvPr>
        </p:nvGraphicFramePr>
        <p:xfrm>
          <a:off x="480811" y="1033528"/>
          <a:ext cx="10972800" cy="558800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2743200"/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 Апрель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205" marR="9205" marT="9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Май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205" marR="9205" marT="9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Май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205" marR="9205" marT="9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Май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205" marR="9205" marT="9205" marB="0"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Квест</a:t>
                      </a:r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по территории Омской государственной областной научной библиотеки имени А. С. Пушкина</a:t>
                      </a:r>
                    </a:p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16.30-17.30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Лекция</a:t>
                      </a:r>
                      <a:r>
                        <a:rPr lang="ru-RU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</a:t>
                      </a:r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пикера Дубровского Дмитрия Александровича</a:t>
                      </a:r>
                    </a:p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 темой интерактивной площадки «66 дней, на то, чтобы стать лучше»</a:t>
                      </a:r>
                    </a:p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15.00-15.30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Вожатский аукцион </a:t>
                      </a:r>
                    </a:p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13.45-14.30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Таинственное посвящение в</a:t>
                      </a:r>
                    </a:p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юность</a:t>
                      </a:r>
                    </a:p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13.00-14.00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Игры по отрядам </a:t>
                      </a:r>
                    </a:p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15.30-16.00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Леция</a:t>
                      </a:r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спикера Дергач Анастасии</a:t>
                      </a:r>
                      <a:r>
                        <a:rPr lang="ru-RU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Олеговны с темой интерактивной площадки «Как поставить цель, чтобы успеть до нее добежать»</a:t>
                      </a:r>
                    </a:p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14.30-15.30</a:t>
                      </a:r>
                    </a:p>
                    <a:p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Закрытие смены 14.00-16.00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Полдник 16.00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Полдник</a:t>
                      </a:r>
                      <a:r>
                        <a:rPr lang="ru-RU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15.30-16.00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Полдник 16.00-16.30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Онлайн-лекция</a:t>
                      </a:r>
                      <a:r>
                        <a:rPr lang="ru-RU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спикера </a:t>
                      </a:r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Пензенского регионального отделения РСО  </a:t>
                      </a:r>
                      <a:r>
                        <a:rPr lang="ru-RU" sz="1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Ерёминой</a:t>
                      </a:r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Оксаны Олеговны</a:t>
                      </a:r>
                      <a:r>
                        <a:rPr lang="ru-RU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по теме «И</a:t>
                      </a:r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мидж и образ вожатого» – 16.30-17.30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Общеотрядная</a:t>
                      </a:r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игра «Ну-ка все вместе!»</a:t>
                      </a:r>
                    </a:p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16.00-17.30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Огонёк-спевка 16.30-17.30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Отрядное прощание 17.30</a:t>
                      </a:r>
                    </a:p>
                    <a:p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Отрядное прощание 17.30</a:t>
                      </a:r>
                    </a:p>
                    <a:p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Отрядное прощание 17.30</a:t>
                      </a:r>
                    </a:p>
                    <a:p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Отрядное прощание 17.30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6994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66254" y="359063"/>
            <a:ext cx="9285249" cy="730405"/>
          </a:xfrm>
        </p:spPr>
        <p:txBody>
          <a:bodyPr/>
          <a:lstStyle/>
          <a:p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Заключение</a:t>
            </a:r>
            <a:endParaRPr lang="ru-RU" sz="28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622479" y="1282651"/>
            <a:ext cx="10972800" cy="5032419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	При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анализе профильно-развивающей смены  «Прощание с детством» мы выяснили, что цель была достигнута, а задачи выполнены, благодаря реализации всех запланированных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мероприятий. Значительный интерес детей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 подростков к профессии вожатого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вызвала 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отрядная деятельность, выраженная в форме подготовки к дневным мероприятиям, проведению отрядных дел, тематических огоньков. Особое предпочтение ребята отдали таким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мероприятиям,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как: подготовка сказок, концерт к закрытию лагеря,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квест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по территории Омской государственной областной научной библиотеки имени А. С. Пушкина,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общеотрядной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 игре «Ну-ка, все вместе!».  Все спорные вопросы участников смены решались с помощью индивидуальных бесед с привлечением для консультации вожатых и спикеров. На отрядах проводились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релаксы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для восстановления сил. В ходе смены зародились традиции здороваться, петь песни, кричать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кричалки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проводить акцию «Спасибо». </a:t>
            </a:r>
          </a:p>
          <a:p>
            <a:pPr marL="0" indent="0" algn="just"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	Каждый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подросток научился новым направлениям во время локаций. У  ребят появились надёжные друзья  и  дальнейшее желание работать в коллективе (в качестве лидера или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помощника вожатого),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каждый смог принять участие в различных мероприятиях лагеря.  Дети научились решать конфликтные ситуации и получили новые знания и навыки по теме «Тайм-менеджмент: управление временем», «Как поставить цель, чтобы успеть до нее добежать», «66 дней, на то, чтобы стать лучше» и др.</a:t>
            </a:r>
          </a:p>
          <a:p>
            <a:pPr marL="0" indent="0" algn="just"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	Стоит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отметить важность взаимодействия всех участников смены,  в том числе вожатых,  которые вовлекали ребят в творческий процесс, тем самым создавая благоприятный микроклимат в отрядах и работая на сплочение детского коллектива.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997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редставление сведений о компании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solidFill>
          <a:schemeClr val="tx2"/>
        </a:solidFill>
        <a:ln>
          <a:solidFill>
            <a:schemeClr val="tx2"/>
          </a:solidFill>
        </a:ln>
      </a:spPr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26713854_TF03460510" id="{F46CA5F3-C572-44A0-BD19-B91F9CC97550}" vid="{0FFDAD60-1F34-4B6A-AAF6-6E2D78F886F7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собрания компании</Template>
  <TotalTime>6255</TotalTime>
  <Words>609</Words>
  <Application>Microsoft Office PowerPoint</Application>
  <PresentationFormat>Широкоэкранный</PresentationFormat>
  <Paragraphs>125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Century Gothic</vt:lpstr>
      <vt:lpstr>Courier New</vt:lpstr>
      <vt:lpstr>Palatino Linotype</vt:lpstr>
      <vt:lpstr>Times New Roman</vt:lpstr>
      <vt:lpstr>Wingdings</vt:lpstr>
      <vt:lpstr>Представление сведений о компании</vt:lpstr>
      <vt:lpstr>       Международная научно-практическая конференция «Шамовские педагогические чтения научной школы управления образовательными системами»        Индивидуальный проект как форма организации деятельности в профильных психолого-педагогических классах</vt:lpstr>
      <vt:lpstr>Практико-ориентированный проект</vt:lpstr>
      <vt:lpstr>Департамент образования Администрации города Омска              Бюджетное общеобразовательное учреждение города Омска «Средняя общеобразовательная школа №77»  </vt:lpstr>
      <vt:lpstr>Введение</vt:lpstr>
      <vt:lpstr>Презентация PowerPoint</vt:lpstr>
      <vt:lpstr>Теоретическая часть. Вожатская деятельность как средство развития будущего педагога</vt:lpstr>
      <vt:lpstr>Практическая часть. Создание профильно-развивающей смены «Прощание с детством»</vt:lpstr>
      <vt:lpstr>Цели и задачи смены</vt:lpstr>
      <vt:lpstr>Подготовка смены</vt:lpstr>
      <vt:lpstr>План – сетка смены</vt:lpstr>
      <vt:lpstr>План – сетка смены</vt:lpstr>
      <vt:lpstr>Заключение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Бюджетное общеобразовательное учреждение города Омска "Средняя общеобразовательная школа 77"</dc:title>
  <dc:creator>User</dc:creator>
  <cp:lastModifiedBy>Пользователь Windows</cp:lastModifiedBy>
  <cp:revision>103</cp:revision>
  <dcterms:created xsi:type="dcterms:W3CDTF">2022-12-11T16:50:15Z</dcterms:created>
  <dcterms:modified xsi:type="dcterms:W3CDTF">2024-01-22T15:29:11Z</dcterms:modified>
</cp:coreProperties>
</file>